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9" r:id="rId3"/>
    <p:sldId id="263" r:id="rId4"/>
    <p:sldId id="267" r:id="rId5"/>
    <p:sldId id="269" r:id="rId6"/>
    <p:sldId id="270" r:id="rId7"/>
    <p:sldId id="271" r:id="rId8"/>
    <p:sldId id="272" r:id="rId9"/>
    <p:sldId id="274" r:id="rId10"/>
    <p:sldId id="275" r:id="rId11"/>
    <p:sldId id="276" r:id="rId12"/>
    <p:sldId id="277" r:id="rId13"/>
    <p:sldId id="273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67"/>
  </p:normalViewPr>
  <p:slideViewPr>
    <p:cSldViewPr snapToGrid="0" snapToObjects="1">
      <p:cViewPr varScale="1">
        <p:scale>
          <a:sx n="42" d="100"/>
          <a:sy n="42" d="100"/>
        </p:scale>
        <p:origin x="11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customXml" Target="../customXml/item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 and chopsticks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Bowl with salmon cakes, salad and houmous 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Bowl of pappardelle pasta with parsley butter, roasted hazelnuts and shaved parmesan chees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 and chopsticks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Bowl of pappardelle pasta with parsley butter, roasted hazelnuts and shaved parmesan cheese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7" Type="http://schemas.openxmlformats.org/officeDocument/2006/relationships/hyperlink" Target="https://www.analogictips.com/basics-of-bandpass-filters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ds.iris.edu/gmap/#channel=BH*&amp;starttime=2000-01-01&amp;endtime=2020-01-01&amp;maxlat=-5&amp;maxlon=-60&amp;minlat=-55&amp;minlon=-80&amp;network=*&amp;drawingmode=box&amp;planet=earth" TargetMode="Externa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9.png"/><Relationship Id="rId4" Type="http://schemas.openxmlformats.org/officeDocument/2006/relationships/image" Target="../media/image15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s.iris.edu/gmap/#channel=BH*&amp;starttime=2000-01-01&amp;endtime=2020-01-01&amp;maxlat=-5&amp;maxlon=-60&amp;minlat=-55&amp;minlon=-80&amp;network=*&amp;drawingmode=box&amp;planet=earth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Li Tianjue 2022, 01"/>
          <p:cNvSpPr txBox="1">
            <a:spLocks noGrp="1"/>
          </p:cNvSpPr>
          <p:nvPr>
            <p:ph type="body" idx="21"/>
          </p:nvPr>
        </p:nvSpPr>
        <p:spPr>
          <a:xfrm>
            <a:off x="1206499" y="10588693"/>
            <a:ext cx="21971002" cy="1178592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ctr">
              <a:defRPr sz="7100"/>
            </a:lvl1pPr>
          </a:lstStyle>
          <a:p>
            <a:r>
              <a:rPr dirty="0"/>
              <a:t>Li </a:t>
            </a:r>
            <a:r>
              <a:rPr dirty="0" err="1"/>
              <a:t>Tianjue</a:t>
            </a:r>
            <a:r>
              <a:rPr dirty="0"/>
              <a:t> 2022, 0</a:t>
            </a:r>
            <a:r>
              <a:rPr lang="en-US" dirty="0"/>
              <a:t>2</a:t>
            </a:r>
            <a:endParaRPr dirty="0"/>
          </a:p>
        </p:txBody>
      </p:sp>
      <p:sp>
        <p:nvSpPr>
          <p:cNvPr id="152" name="Depth phase at regional distance"/>
          <p:cNvSpPr txBox="1">
            <a:spLocks noGrp="1"/>
          </p:cNvSpPr>
          <p:nvPr>
            <p:ph type="ctrTitle"/>
          </p:nvPr>
        </p:nvSpPr>
        <p:spPr>
          <a:xfrm>
            <a:off x="1464842" y="2253681"/>
            <a:ext cx="21971004" cy="2169333"/>
          </a:xfrm>
          <a:prstGeom prst="rect">
            <a:avLst/>
          </a:prstGeom>
        </p:spPr>
        <p:txBody>
          <a:bodyPr/>
          <a:lstStyle>
            <a:lvl1pPr>
              <a:defRPr sz="11400" spc="-228"/>
            </a:lvl1pPr>
          </a:lstStyle>
          <a:p>
            <a:r>
              <a:t>Depth phase at regional distance</a:t>
            </a:r>
          </a:p>
        </p:txBody>
      </p:sp>
      <p:grpSp>
        <p:nvGrpSpPr>
          <p:cNvPr id="155" name="Week one summary: Paper Reading"/>
          <p:cNvGrpSpPr/>
          <p:nvPr/>
        </p:nvGrpSpPr>
        <p:grpSpPr>
          <a:xfrm>
            <a:off x="520235" y="615022"/>
            <a:ext cx="10905433" cy="739713"/>
            <a:chOff x="187531" y="187289"/>
            <a:chExt cx="10905431" cy="739711"/>
          </a:xfrm>
        </p:grpSpPr>
        <p:sp>
          <p:nvSpPr>
            <p:cNvPr id="154" name="Week one summary: Paper Reading"/>
            <p:cNvSpPr txBox="1"/>
            <p:nvPr/>
          </p:nvSpPr>
          <p:spPr>
            <a:xfrm>
              <a:off x="187531" y="187289"/>
              <a:ext cx="10871565" cy="6719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700" i="1">
                  <a:solidFill>
                    <a:srgbClr val="000000"/>
                  </a:solidFill>
                </a:defRPr>
              </a:lvl1pPr>
            </a:lstStyle>
            <a:p>
              <a:r>
                <a:rPr dirty="0"/>
                <a:t>Week </a:t>
              </a:r>
              <a:r>
                <a:rPr lang="en-US" dirty="0"/>
                <a:t>six</a:t>
              </a:r>
              <a:r>
                <a:rPr dirty="0"/>
                <a:t> summary: </a:t>
              </a:r>
              <a:r>
                <a:rPr lang="en-US" dirty="0"/>
                <a:t>Download data and processing</a:t>
              </a:r>
              <a:endParaRPr dirty="0"/>
            </a:p>
          </p:txBody>
        </p:sp>
        <p:pic>
          <p:nvPicPr>
            <p:cNvPr id="153" name="Week one summary: Paper Reading Week one summary: Paper Reading" descr="Week one summary: Paper Reading Week one summary: Paper Reading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1398" y="205605"/>
              <a:ext cx="10871564" cy="721395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D5705B-A0DE-AF4A-A505-6BA6E062A6F5}"/>
              </a:ext>
            </a:extLst>
          </p:cNvPr>
          <p:cNvSpPr txBox="1"/>
          <p:nvPr/>
        </p:nvSpPr>
        <p:spPr>
          <a:xfrm>
            <a:off x="622257" y="537750"/>
            <a:ext cx="13657586" cy="84125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Mass Download Waveform and </a:t>
            </a:r>
            <a:r>
              <a:rPr kumimoji="0" lang="en-US" sz="4800" b="1" i="1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Data Preprocessing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DEB923-E712-EF4F-9B7B-2BFDA77D8598}"/>
              </a:ext>
            </a:extLst>
          </p:cNvPr>
          <p:cNvSpPr txBox="1"/>
          <p:nvPr/>
        </p:nvSpPr>
        <p:spPr>
          <a:xfrm>
            <a:off x="3175721" y="3595494"/>
            <a:ext cx="6815968" cy="71814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Remove the instrument response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3F8993-918A-D447-9D31-A40BB8D33DF2}"/>
              </a:ext>
            </a:extLst>
          </p:cNvPr>
          <p:cNvSpPr txBox="1"/>
          <p:nvPr/>
        </p:nvSpPr>
        <p:spPr>
          <a:xfrm>
            <a:off x="3318388" y="5884623"/>
            <a:ext cx="6530634" cy="71814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Resample and filter waveforms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DFB1261-FD5D-BB40-9BC0-8434EBEC7D8C}"/>
              </a:ext>
            </a:extLst>
          </p:cNvPr>
          <p:cNvSpPr txBox="1"/>
          <p:nvPr/>
        </p:nvSpPr>
        <p:spPr>
          <a:xfrm>
            <a:off x="2135372" y="8329765"/>
            <a:ext cx="8896666" cy="71814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Mark the P-wave </a:t>
            </a:r>
            <a:r>
              <a:rPr kumimoji="0" lang="en-US" sz="4000" b="0" i="0" u="none" strike="noStrike" cap="none" spc="0" normalizeH="0" baseline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traveltime</a:t>
            </a: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 on waveforms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738674F-7FE1-2B4A-88A8-95BB87283C08}"/>
              </a:ext>
            </a:extLst>
          </p:cNvPr>
          <p:cNvSpPr txBox="1"/>
          <p:nvPr/>
        </p:nvSpPr>
        <p:spPr>
          <a:xfrm>
            <a:off x="1525772" y="10577278"/>
            <a:ext cx="10693633" cy="71814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Select waveforms according to signal-to-noise ratio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DA499E12-98AF-114F-A150-81DC47682FCB}"/>
              </a:ext>
            </a:extLst>
          </p:cNvPr>
          <p:cNvSpPr/>
          <p:nvPr/>
        </p:nvSpPr>
        <p:spPr>
          <a:xfrm>
            <a:off x="6156960" y="4754880"/>
            <a:ext cx="1294090" cy="609600"/>
          </a:xfrm>
          <a:prstGeom prst="downArrow">
            <a:avLst/>
          </a:prstGeom>
          <a:solidFill>
            <a:srgbClr val="FF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2" name="Down Arrow 21">
            <a:extLst>
              <a:ext uri="{FF2B5EF4-FFF2-40B4-BE49-F238E27FC236}">
                <a16:creationId xmlns:a16="http://schemas.microsoft.com/office/drawing/2014/main" id="{0185B9A3-41A4-0340-B18C-CCE811237FEE}"/>
              </a:ext>
            </a:extLst>
          </p:cNvPr>
          <p:cNvSpPr/>
          <p:nvPr/>
        </p:nvSpPr>
        <p:spPr>
          <a:xfrm>
            <a:off x="6156960" y="7307694"/>
            <a:ext cx="1294090" cy="609600"/>
          </a:xfrm>
          <a:prstGeom prst="downArrow">
            <a:avLst/>
          </a:prstGeom>
          <a:solidFill>
            <a:srgbClr val="FF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3" name="Down Arrow 22">
            <a:extLst>
              <a:ext uri="{FF2B5EF4-FFF2-40B4-BE49-F238E27FC236}">
                <a16:creationId xmlns:a16="http://schemas.microsoft.com/office/drawing/2014/main" id="{0ADB8489-51D7-994E-8835-3EA5157E8A28}"/>
              </a:ext>
            </a:extLst>
          </p:cNvPr>
          <p:cNvSpPr/>
          <p:nvPr/>
        </p:nvSpPr>
        <p:spPr>
          <a:xfrm>
            <a:off x="6156960" y="9644291"/>
            <a:ext cx="1294090" cy="609600"/>
          </a:xfrm>
          <a:prstGeom prst="downArrow">
            <a:avLst/>
          </a:prstGeom>
          <a:solidFill>
            <a:srgbClr val="FF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24" name="Graphic 23" descr="Right pointing backhand index with solid fill">
            <a:extLst>
              <a:ext uri="{FF2B5EF4-FFF2-40B4-BE49-F238E27FC236}">
                <a16:creationId xmlns:a16="http://schemas.microsoft.com/office/drawing/2014/main" id="{3D4765AC-861C-6D45-A089-58253B28D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32038" y="5502504"/>
            <a:ext cx="1482382" cy="1482382"/>
          </a:xfrm>
          <a:prstGeom prst="rect">
            <a:avLst/>
          </a:prstGeom>
        </p:spPr>
      </p:pic>
      <p:pic>
        <p:nvPicPr>
          <p:cNvPr id="14" name="Picture 13" descr="A picture containing text, device&#10;&#10;Description automatically generated">
            <a:extLst>
              <a:ext uri="{FF2B5EF4-FFF2-40B4-BE49-F238E27FC236}">
                <a16:creationId xmlns:a16="http://schemas.microsoft.com/office/drawing/2014/main" id="{F2109D4F-95EC-744F-ADAD-A3FE184F08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5054" y="6392475"/>
            <a:ext cx="11753770" cy="7113232"/>
          </a:xfrm>
          <a:prstGeom prst="rect">
            <a:avLst/>
          </a:prstGeom>
        </p:spPr>
      </p:pic>
      <p:pic>
        <p:nvPicPr>
          <p:cNvPr id="2050" name="Picture 2" descr="Basics of bandpass filters">
            <a:extLst>
              <a:ext uri="{FF2B5EF4-FFF2-40B4-BE49-F238E27FC236}">
                <a16:creationId xmlns:a16="http://schemas.microsoft.com/office/drawing/2014/main" id="{44770D16-0C41-ED47-B29E-506500C5C6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2313" y="1704598"/>
            <a:ext cx="8685553" cy="4898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hlinkClick r:id="rId6"/>
            <a:extLst>
              <a:ext uri="{FF2B5EF4-FFF2-40B4-BE49-F238E27FC236}">
                <a16:creationId xmlns:a16="http://schemas.microsoft.com/office/drawing/2014/main" id="{DECD98CB-30D4-754E-9550-4CCAAC65D3D1}"/>
              </a:ext>
            </a:extLst>
          </p:cNvPr>
          <p:cNvSpPr txBox="1"/>
          <p:nvPr/>
        </p:nvSpPr>
        <p:spPr>
          <a:xfrm>
            <a:off x="21902865" y="5204986"/>
            <a:ext cx="1175001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  <a:hlinkClick r:id="rId7"/>
              </a:rPr>
              <a:t>source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6509189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D5705B-A0DE-AF4A-A505-6BA6E062A6F5}"/>
              </a:ext>
            </a:extLst>
          </p:cNvPr>
          <p:cNvSpPr txBox="1"/>
          <p:nvPr/>
        </p:nvSpPr>
        <p:spPr>
          <a:xfrm>
            <a:off x="622257" y="537750"/>
            <a:ext cx="13657586" cy="84125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Mass Download Waveform and </a:t>
            </a:r>
            <a:r>
              <a:rPr kumimoji="0" lang="en-US" sz="4800" b="1" i="1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Data Preprocessing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DEB923-E712-EF4F-9B7B-2BFDA77D8598}"/>
              </a:ext>
            </a:extLst>
          </p:cNvPr>
          <p:cNvSpPr txBox="1"/>
          <p:nvPr/>
        </p:nvSpPr>
        <p:spPr>
          <a:xfrm>
            <a:off x="3175721" y="3595494"/>
            <a:ext cx="6815968" cy="71814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Remove the instrument response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3F8993-918A-D447-9D31-A40BB8D33DF2}"/>
              </a:ext>
            </a:extLst>
          </p:cNvPr>
          <p:cNvSpPr txBox="1"/>
          <p:nvPr/>
        </p:nvSpPr>
        <p:spPr>
          <a:xfrm>
            <a:off x="3318388" y="5884623"/>
            <a:ext cx="6530634" cy="71814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Resample and filter waveforms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DFB1261-FD5D-BB40-9BC0-8434EBEC7D8C}"/>
              </a:ext>
            </a:extLst>
          </p:cNvPr>
          <p:cNvSpPr txBox="1"/>
          <p:nvPr/>
        </p:nvSpPr>
        <p:spPr>
          <a:xfrm>
            <a:off x="2135372" y="8329765"/>
            <a:ext cx="8896666" cy="71814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Mark the P-wave </a:t>
            </a:r>
            <a:r>
              <a:rPr kumimoji="0" lang="en-US" sz="4000" b="0" i="0" u="none" strike="noStrike" cap="none" spc="0" normalizeH="0" baseline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traveltime</a:t>
            </a: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 on waveforms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738674F-7FE1-2B4A-88A8-95BB87283C08}"/>
              </a:ext>
            </a:extLst>
          </p:cNvPr>
          <p:cNvSpPr txBox="1"/>
          <p:nvPr/>
        </p:nvSpPr>
        <p:spPr>
          <a:xfrm>
            <a:off x="1525772" y="10577278"/>
            <a:ext cx="10693633" cy="71814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Select waveforms according to signal-to-noise ratio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DA499E12-98AF-114F-A150-81DC47682FCB}"/>
              </a:ext>
            </a:extLst>
          </p:cNvPr>
          <p:cNvSpPr/>
          <p:nvPr/>
        </p:nvSpPr>
        <p:spPr>
          <a:xfrm>
            <a:off x="6156960" y="4754880"/>
            <a:ext cx="1294090" cy="609600"/>
          </a:xfrm>
          <a:prstGeom prst="downArrow">
            <a:avLst/>
          </a:prstGeom>
          <a:solidFill>
            <a:srgbClr val="FF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2" name="Down Arrow 21">
            <a:extLst>
              <a:ext uri="{FF2B5EF4-FFF2-40B4-BE49-F238E27FC236}">
                <a16:creationId xmlns:a16="http://schemas.microsoft.com/office/drawing/2014/main" id="{0185B9A3-41A4-0340-B18C-CCE811237FEE}"/>
              </a:ext>
            </a:extLst>
          </p:cNvPr>
          <p:cNvSpPr/>
          <p:nvPr/>
        </p:nvSpPr>
        <p:spPr>
          <a:xfrm>
            <a:off x="6156960" y="7307694"/>
            <a:ext cx="1294090" cy="609600"/>
          </a:xfrm>
          <a:prstGeom prst="downArrow">
            <a:avLst/>
          </a:prstGeom>
          <a:solidFill>
            <a:srgbClr val="FF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3" name="Down Arrow 22">
            <a:extLst>
              <a:ext uri="{FF2B5EF4-FFF2-40B4-BE49-F238E27FC236}">
                <a16:creationId xmlns:a16="http://schemas.microsoft.com/office/drawing/2014/main" id="{0ADB8489-51D7-994E-8835-3EA5157E8A28}"/>
              </a:ext>
            </a:extLst>
          </p:cNvPr>
          <p:cNvSpPr/>
          <p:nvPr/>
        </p:nvSpPr>
        <p:spPr>
          <a:xfrm>
            <a:off x="6156960" y="9644291"/>
            <a:ext cx="1294090" cy="609600"/>
          </a:xfrm>
          <a:prstGeom prst="downArrow">
            <a:avLst/>
          </a:prstGeom>
          <a:solidFill>
            <a:srgbClr val="FF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24" name="Graphic 23" descr="Right pointing backhand index with solid fill">
            <a:extLst>
              <a:ext uri="{FF2B5EF4-FFF2-40B4-BE49-F238E27FC236}">
                <a16:creationId xmlns:a16="http://schemas.microsoft.com/office/drawing/2014/main" id="{3D4765AC-861C-6D45-A089-58253B28D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78214" y="7936382"/>
            <a:ext cx="1482382" cy="148238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A35D9FE-1A17-8C49-A22B-4772602A20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12218" y="3473574"/>
            <a:ext cx="9989236" cy="85148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0C8767E-DCD8-1E49-ADC2-00061C95C51B}"/>
              </a:ext>
            </a:extLst>
          </p:cNvPr>
          <p:cNvSpPr txBox="1"/>
          <p:nvPr/>
        </p:nvSpPr>
        <p:spPr>
          <a:xfrm>
            <a:off x="13612218" y="2755429"/>
            <a:ext cx="2709076" cy="71814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1" i="1" u="none" strike="noStrike" cap="none" spc="0" normalizeH="0" baseline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Taup</a:t>
            </a:r>
            <a:r>
              <a:rPr kumimoji="0" lang="en-US" sz="4000" b="1" i="1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 </a:t>
            </a:r>
            <a:r>
              <a:rPr kumimoji="0" lang="en-US" sz="4000" b="1" i="1" u="none" strike="noStrike" cap="none" spc="0" normalizeH="0" baseline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Tookit</a:t>
            </a:r>
            <a:endParaRPr kumimoji="0" lang="en-US" sz="4000" b="1" i="1" u="none" strike="noStrike" cap="none" spc="0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46388142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obspy.signal - Signal processing routines for ObsPy — ObsPy Documentation  (1.2.0)">
            <a:extLst>
              <a:ext uri="{FF2B5EF4-FFF2-40B4-BE49-F238E27FC236}">
                <a16:creationId xmlns:a16="http://schemas.microsoft.com/office/drawing/2014/main" id="{7ECBDC0E-41C8-8845-A2A2-F9C8751F0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58374" y="2682240"/>
            <a:ext cx="11281043" cy="8460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3D5705B-A0DE-AF4A-A505-6BA6E062A6F5}"/>
              </a:ext>
            </a:extLst>
          </p:cNvPr>
          <p:cNvSpPr txBox="1"/>
          <p:nvPr/>
        </p:nvSpPr>
        <p:spPr>
          <a:xfrm>
            <a:off x="622257" y="537750"/>
            <a:ext cx="13657586" cy="84125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Mass Download Waveform and </a:t>
            </a:r>
            <a:r>
              <a:rPr kumimoji="0" lang="en-US" sz="4800" b="1" i="1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Data Preprocessing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DEB923-E712-EF4F-9B7B-2BFDA77D8598}"/>
              </a:ext>
            </a:extLst>
          </p:cNvPr>
          <p:cNvSpPr txBox="1"/>
          <p:nvPr/>
        </p:nvSpPr>
        <p:spPr>
          <a:xfrm>
            <a:off x="3175721" y="3595494"/>
            <a:ext cx="6815968" cy="71814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Remove the instrument response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3F8993-918A-D447-9D31-A40BB8D33DF2}"/>
              </a:ext>
            </a:extLst>
          </p:cNvPr>
          <p:cNvSpPr txBox="1"/>
          <p:nvPr/>
        </p:nvSpPr>
        <p:spPr>
          <a:xfrm>
            <a:off x="3318388" y="5884623"/>
            <a:ext cx="6530634" cy="71814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Resample and filter waveforms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DFB1261-FD5D-BB40-9BC0-8434EBEC7D8C}"/>
              </a:ext>
            </a:extLst>
          </p:cNvPr>
          <p:cNvSpPr txBox="1"/>
          <p:nvPr/>
        </p:nvSpPr>
        <p:spPr>
          <a:xfrm>
            <a:off x="2135372" y="8329765"/>
            <a:ext cx="8896666" cy="71814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Mark the P-wave </a:t>
            </a:r>
            <a:r>
              <a:rPr kumimoji="0" lang="en-US" sz="4000" b="0" i="0" u="none" strike="noStrike" cap="none" spc="0" normalizeH="0" baseline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traveltime</a:t>
            </a: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 on waveforms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738674F-7FE1-2B4A-88A8-95BB87283C08}"/>
              </a:ext>
            </a:extLst>
          </p:cNvPr>
          <p:cNvSpPr txBox="1"/>
          <p:nvPr/>
        </p:nvSpPr>
        <p:spPr>
          <a:xfrm>
            <a:off x="1525772" y="10577278"/>
            <a:ext cx="10693633" cy="71814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Select waveforms according to signal-to-noise ratio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DA499E12-98AF-114F-A150-81DC47682FCB}"/>
              </a:ext>
            </a:extLst>
          </p:cNvPr>
          <p:cNvSpPr/>
          <p:nvPr/>
        </p:nvSpPr>
        <p:spPr>
          <a:xfrm>
            <a:off x="6156960" y="4754880"/>
            <a:ext cx="1294090" cy="609600"/>
          </a:xfrm>
          <a:prstGeom prst="downArrow">
            <a:avLst/>
          </a:prstGeom>
          <a:solidFill>
            <a:srgbClr val="FF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2" name="Down Arrow 21">
            <a:extLst>
              <a:ext uri="{FF2B5EF4-FFF2-40B4-BE49-F238E27FC236}">
                <a16:creationId xmlns:a16="http://schemas.microsoft.com/office/drawing/2014/main" id="{0185B9A3-41A4-0340-B18C-CCE811237FEE}"/>
              </a:ext>
            </a:extLst>
          </p:cNvPr>
          <p:cNvSpPr/>
          <p:nvPr/>
        </p:nvSpPr>
        <p:spPr>
          <a:xfrm>
            <a:off x="6156960" y="7307694"/>
            <a:ext cx="1294090" cy="609600"/>
          </a:xfrm>
          <a:prstGeom prst="downArrow">
            <a:avLst/>
          </a:prstGeom>
          <a:solidFill>
            <a:srgbClr val="FF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3" name="Down Arrow 22">
            <a:extLst>
              <a:ext uri="{FF2B5EF4-FFF2-40B4-BE49-F238E27FC236}">
                <a16:creationId xmlns:a16="http://schemas.microsoft.com/office/drawing/2014/main" id="{0ADB8489-51D7-994E-8835-3EA5157E8A28}"/>
              </a:ext>
            </a:extLst>
          </p:cNvPr>
          <p:cNvSpPr/>
          <p:nvPr/>
        </p:nvSpPr>
        <p:spPr>
          <a:xfrm>
            <a:off x="6156960" y="9644291"/>
            <a:ext cx="1294090" cy="609600"/>
          </a:xfrm>
          <a:prstGeom prst="downArrow">
            <a:avLst/>
          </a:prstGeom>
          <a:solidFill>
            <a:srgbClr val="FF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24" name="Graphic 23" descr="Right pointing backhand index with solid fill">
            <a:extLst>
              <a:ext uri="{FF2B5EF4-FFF2-40B4-BE49-F238E27FC236}">
                <a16:creationId xmlns:a16="http://schemas.microsoft.com/office/drawing/2014/main" id="{3D4765AC-861C-6D45-A089-58253B28D9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14534" y="10195159"/>
            <a:ext cx="1482382" cy="1482382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79BE356-19AE-9049-9A62-92D688E0260F}"/>
              </a:ext>
            </a:extLst>
          </p:cNvPr>
          <p:cNvSpPr/>
          <p:nvPr/>
        </p:nvSpPr>
        <p:spPr>
          <a:xfrm>
            <a:off x="14691360" y="4989592"/>
            <a:ext cx="975360" cy="658336"/>
          </a:xfrm>
          <a:prstGeom prst="roundRect">
            <a:avLst/>
          </a:prstGeom>
          <a:solidFill>
            <a:srgbClr val="FF0000">
              <a:alpha val="19625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chemeClr val="accent5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FF4E6BE-7946-F543-83EB-85BA0583E64A}"/>
              </a:ext>
            </a:extLst>
          </p:cNvPr>
          <p:cNvSpPr/>
          <p:nvPr/>
        </p:nvSpPr>
        <p:spPr>
          <a:xfrm>
            <a:off x="15422880" y="4989592"/>
            <a:ext cx="975360" cy="658336"/>
          </a:xfrm>
          <a:prstGeom prst="roundRect">
            <a:avLst/>
          </a:prstGeom>
          <a:solidFill>
            <a:srgbClr val="00B050">
              <a:alpha val="60000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chemeClr val="accent5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4100" name="Picture 4" descr="ShareTechnote">
            <a:extLst>
              <a:ext uri="{FF2B5EF4-FFF2-40B4-BE49-F238E27FC236}">
                <a16:creationId xmlns:a16="http://schemas.microsoft.com/office/drawing/2014/main" id="{6C1FE40B-80A5-4049-99A9-D7F52F81D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2880" y="813232"/>
            <a:ext cx="7302327" cy="2668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264211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D5705B-A0DE-AF4A-A505-6BA6E062A6F5}"/>
              </a:ext>
            </a:extLst>
          </p:cNvPr>
          <p:cNvSpPr txBox="1"/>
          <p:nvPr/>
        </p:nvSpPr>
        <p:spPr>
          <a:xfrm>
            <a:off x="622257" y="537750"/>
            <a:ext cx="13657586" cy="84125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1" i="1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Mass Download Waveform </a:t>
            </a:r>
            <a:r>
              <a:rPr kumimoji="0" lang="en-US" sz="4800" b="1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and Data Preprocessing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3A597C-101A-C34C-BE8C-93922B5D6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4335" y="2360413"/>
            <a:ext cx="8399531" cy="9760467"/>
          </a:xfrm>
          <a:prstGeom prst="rect">
            <a:avLst/>
          </a:prstGeom>
        </p:spPr>
      </p:pic>
      <p:sp>
        <p:nvSpPr>
          <p:cNvPr id="4" name="TextBox 3">
            <a:hlinkClick r:id="rId3"/>
            <a:extLst>
              <a:ext uri="{FF2B5EF4-FFF2-40B4-BE49-F238E27FC236}">
                <a16:creationId xmlns:a16="http://schemas.microsoft.com/office/drawing/2014/main" id="{721C759F-E6AD-8B46-B5B0-FABFF7B27A8A}"/>
              </a:ext>
            </a:extLst>
          </p:cNvPr>
          <p:cNvSpPr txBox="1"/>
          <p:nvPr/>
        </p:nvSpPr>
        <p:spPr>
          <a:xfrm>
            <a:off x="11016999" y="11355587"/>
            <a:ext cx="1175001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  <a:hlinkClick r:id="rId3"/>
              </a:rPr>
              <a:t>source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Helvetica Neue"/>
            </a:endParaRPr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FB1895C5-E791-EB45-BD1F-BBD8AEFE55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5203" y="788246"/>
            <a:ext cx="6622704" cy="125568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A7ECA3-5464-4241-803D-1352DECAA01F}"/>
              </a:ext>
            </a:extLst>
          </p:cNvPr>
          <p:cNvSpPr txBox="1"/>
          <p:nvPr/>
        </p:nvSpPr>
        <p:spPr>
          <a:xfrm>
            <a:off x="622257" y="1547805"/>
            <a:ext cx="5426165" cy="71814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2010-01-01 ~ 2020-01-01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91BE56-34A6-154E-AE19-EF7D8D92D142}"/>
              </a:ext>
            </a:extLst>
          </p:cNvPr>
          <p:cNvCxnSpPr>
            <a:cxnSpLocks/>
          </p:cNvCxnSpPr>
          <p:nvPr/>
        </p:nvCxnSpPr>
        <p:spPr>
          <a:xfrm flipH="1">
            <a:off x="17526000" y="3291840"/>
            <a:ext cx="3566160" cy="210312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8A7F39-237F-DA4B-BBCD-D64E96AE176D}"/>
              </a:ext>
            </a:extLst>
          </p:cNvPr>
          <p:cNvCxnSpPr>
            <a:cxnSpLocks/>
          </p:cNvCxnSpPr>
          <p:nvPr/>
        </p:nvCxnSpPr>
        <p:spPr>
          <a:xfrm flipH="1">
            <a:off x="17526000" y="7685196"/>
            <a:ext cx="4094647" cy="727286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15680C3-65F9-B64A-9BD6-108D88094ABF}"/>
              </a:ext>
            </a:extLst>
          </p:cNvPr>
          <p:cNvCxnSpPr>
            <a:cxnSpLocks/>
          </p:cNvCxnSpPr>
          <p:nvPr/>
        </p:nvCxnSpPr>
        <p:spPr>
          <a:xfrm flipH="1" flipV="1">
            <a:off x="17251680" y="10702718"/>
            <a:ext cx="4368967" cy="300562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1A464BF0-BB5B-7A45-AA82-0976FA168F67}"/>
              </a:ext>
            </a:extLst>
          </p:cNvPr>
          <p:cNvSpPr/>
          <p:nvPr/>
        </p:nvSpPr>
        <p:spPr>
          <a:xfrm>
            <a:off x="17012074" y="2455369"/>
            <a:ext cx="1763605" cy="1312803"/>
          </a:xfrm>
          <a:prstGeom prst="ellipse">
            <a:avLst/>
          </a:prstGeom>
          <a:solidFill>
            <a:schemeClr val="bg1">
              <a:alpha val="7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400" b="1" i="1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ea typeface="Helvetica Neue Medium"/>
                <a:cs typeface="Times New Roman" panose="02020603050405020304" pitchFamily="18" charset="0"/>
                <a:sym typeface="Helvetica Neue Medium"/>
              </a:rPr>
              <a:t>1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56009E9-CE90-E54D-831E-51C112C4CABA}"/>
              </a:ext>
            </a:extLst>
          </p:cNvPr>
          <p:cNvSpPr/>
          <p:nvPr/>
        </p:nvSpPr>
        <p:spPr>
          <a:xfrm>
            <a:off x="17893876" y="5841376"/>
            <a:ext cx="1763605" cy="1312803"/>
          </a:xfrm>
          <a:prstGeom prst="ellipse">
            <a:avLst/>
          </a:prstGeom>
          <a:solidFill>
            <a:schemeClr val="bg1">
              <a:alpha val="7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5400" b="1" i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ea typeface="Helvetica Neue Medium"/>
                <a:cs typeface="Times New Roman" panose="02020603050405020304" pitchFamily="18" charset="0"/>
                <a:sym typeface="Helvetica Neue Medium"/>
              </a:rPr>
              <a:t>2</a:t>
            </a:r>
            <a:endParaRPr kumimoji="0" lang="en-US" sz="5400" b="1" i="1" u="none" strike="noStrike" cap="none" spc="0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FillTx/>
              <a:latin typeface="Times New Roman" panose="02020603050405020304" pitchFamily="18" charset="0"/>
              <a:ea typeface="Helvetica Neue Medium"/>
              <a:cs typeface="Times New Roman" panose="02020603050405020304" pitchFamily="18" charset="0"/>
              <a:sym typeface="Helvetica Neue Medium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50A8C16-E17A-BF4A-997A-9DB3E42EBDEA}"/>
              </a:ext>
            </a:extLst>
          </p:cNvPr>
          <p:cNvSpPr/>
          <p:nvPr/>
        </p:nvSpPr>
        <p:spPr>
          <a:xfrm>
            <a:off x="17809718" y="8943499"/>
            <a:ext cx="1763605" cy="1312803"/>
          </a:xfrm>
          <a:prstGeom prst="ellipse">
            <a:avLst/>
          </a:prstGeom>
          <a:solidFill>
            <a:schemeClr val="bg1">
              <a:alpha val="7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5400" b="1" i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ea typeface="Helvetica Neue Medium"/>
                <a:cs typeface="Times New Roman" panose="02020603050405020304" pitchFamily="18" charset="0"/>
                <a:sym typeface="Helvetica Neue Medium"/>
              </a:rPr>
              <a:t>3</a:t>
            </a:r>
            <a:endParaRPr kumimoji="0" lang="en-US" sz="5400" b="1" i="1" u="none" strike="noStrike" cap="none" spc="0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FillTx/>
              <a:latin typeface="Times New Roman" panose="02020603050405020304" pitchFamily="18" charset="0"/>
              <a:ea typeface="Helvetica Neue Medium"/>
              <a:cs typeface="Times New Roman" panose="02020603050405020304" pitchFamily="18" charset="0"/>
              <a:sym typeface="Helvetica Neue Medium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62E7301-D86A-4C4F-BA2B-A5E20AEEB8ED}"/>
              </a:ext>
            </a:extLst>
          </p:cNvPr>
          <p:cNvSpPr/>
          <p:nvPr/>
        </p:nvSpPr>
        <p:spPr>
          <a:xfrm>
            <a:off x="17251680" y="11501446"/>
            <a:ext cx="1763605" cy="1312803"/>
          </a:xfrm>
          <a:prstGeom prst="ellipse">
            <a:avLst/>
          </a:prstGeom>
          <a:solidFill>
            <a:schemeClr val="bg1">
              <a:alpha val="7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5400" b="1" i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ea typeface="Helvetica Neue Medium"/>
                <a:cs typeface="Times New Roman" panose="02020603050405020304" pitchFamily="18" charset="0"/>
                <a:sym typeface="Helvetica Neue Medium"/>
              </a:rPr>
              <a:t>4</a:t>
            </a:r>
            <a:endParaRPr kumimoji="0" lang="en-US" sz="5400" b="1" i="1" u="none" strike="noStrike" cap="none" spc="0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FillTx/>
              <a:latin typeface="Times New Roman" panose="02020603050405020304" pitchFamily="18" charset="0"/>
              <a:ea typeface="Helvetica Neue Medium"/>
              <a:cs typeface="Times New Roman" panose="02020603050405020304" pitchFamily="18" charset="0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43322390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128" y="1462552"/>
            <a:ext cx="9755453" cy="9710907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Regional depth phases (sPg, sPmP and sPn):…"/>
          <p:cNvSpPr txBox="1"/>
          <p:nvPr/>
        </p:nvSpPr>
        <p:spPr>
          <a:xfrm>
            <a:off x="11241979" y="3000501"/>
            <a:ext cx="12640501" cy="6634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 defTabSz="457200">
              <a:defRPr sz="3700" b="1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Regional depth phases (sPg, sPmP and sPn):</a:t>
            </a:r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(1) </a:t>
            </a:r>
            <a:r>
              <a:rPr b="1"/>
              <a:t>sPg</a:t>
            </a:r>
            <a:r>
              <a:t> the S-wave travels upward to the surface, is converted to a P-wave at the critical angle, then the P-wave travels along or close</a:t>
            </a:r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the surface to the station;</a:t>
            </a:r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(2) </a:t>
            </a:r>
            <a:r>
              <a:rPr b="1"/>
              <a:t>sPmP</a:t>
            </a:r>
            <a:r>
              <a:t> the S-wave travels upward to the surface, is converted to a P-wave, then the P-wave travels downward to the Moho, is reflected there and travels upward to the station;</a:t>
            </a:r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(3) </a:t>
            </a:r>
            <a:r>
              <a:rPr b="1"/>
              <a:t>sPn</a:t>
            </a:r>
            <a:r>
              <a:t> the S-wave travels upward to the surface, is converted to a P-wave, then the P-wave travels along the Pn path to the station.</a:t>
            </a:r>
          </a:p>
        </p:txBody>
      </p:sp>
      <p:sp>
        <p:nvSpPr>
          <p:cNvPr id="168" name="Ma, 2012"/>
          <p:cNvSpPr txBox="1"/>
          <p:nvPr/>
        </p:nvSpPr>
        <p:spPr>
          <a:xfrm>
            <a:off x="19870776" y="11844884"/>
            <a:ext cx="2402223" cy="762045"/>
          </a:xfrm>
          <a:prstGeom prst="rect">
            <a:avLst/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just" defTabSz="457200">
              <a:defRPr sz="4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Ma, 2012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ummary I:…"/>
          <p:cNvSpPr txBox="1"/>
          <p:nvPr/>
        </p:nvSpPr>
        <p:spPr>
          <a:xfrm>
            <a:off x="983037" y="1916631"/>
            <a:ext cx="22417924" cy="5656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 defTabSz="457200">
              <a:defRPr sz="45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Summary I:</a:t>
            </a:r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On regional waveform records, one or more phases are well developed between the first arrivals (Pg or Pn) and the S-wave train, and one or two of them are regional depth phases:</a:t>
            </a:r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Within about 100 km, the </a:t>
            </a:r>
            <a:r>
              <a:rPr b="1"/>
              <a:t>sPg</a:t>
            </a:r>
            <a:r>
              <a:t> phase is well developed on some records of earthquakes as small as M~1.5. </a:t>
            </a:r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In the distance window from about 200 to 300 km, the </a:t>
            </a:r>
            <a:r>
              <a:rPr b="1"/>
              <a:t>sPmP</a:t>
            </a:r>
            <a:r>
              <a:t> phase is well developed on some records of earthquakes as small as M~2.0;</a:t>
            </a:r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Beyond 300 km, the </a:t>
            </a:r>
            <a:r>
              <a:rPr b="1"/>
              <a:t>sPn</a:t>
            </a:r>
            <a:r>
              <a:t> phase is developed on some records of moderate and sub-moderate earthquakes.</a:t>
            </a:r>
          </a:p>
        </p:txBody>
      </p:sp>
      <p:sp>
        <p:nvSpPr>
          <p:cNvPr id="190" name="Ma, 2012"/>
          <p:cNvSpPr txBox="1"/>
          <p:nvPr/>
        </p:nvSpPr>
        <p:spPr>
          <a:xfrm>
            <a:off x="20527488" y="11016857"/>
            <a:ext cx="2402223" cy="762044"/>
          </a:xfrm>
          <a:prstGeom prst="rect">
            <a:avLst/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just" defTabSz="457200">
              <a:defRPr sz="4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Ma, 2012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ummary II:…"/>
          <p:cNvSpPr txBox="1"/>
          <p:nvPr/>
        </p:nvSpPr>
        <p:spPr>
          <a:xfrm>
            <a:off x="924144" y="1299030"/>
            <a:ext cx="22535713" cy="11117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 defTabSz="457200">
              <a:defRPr sz="45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Summary II:</a:t>
            </a:r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Many shallow earthquakes occur in and around the seismic network, and a remarkable later phase sP is often observed at small epicentral distances of about 150 km or so from those small events (M~3) with focal depths from about 40 km to 90 km. This phase appears between the P- and S-wave arrivals and characteristics of the phase are as follows.</a:t>
            </a:r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marL="685270" indent="-685270" algn="just" defTabSz="457200">
              <a:buSzPct val="100000"/>
              <a:buAutoNum type="arabicParenBoth"/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The sP phase is predominantly observed on the vertical component of seismograms;</a:t>
            </a:r>
          </a:p>
          <a:p>
            <a:pPr marL="685270" indent="-685270" algn="just" defTabSz="457200">
              <a:buSzPct val="100000"/>
              <a:buAutoNum type="arabicParenBoth"/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(2) The direction of wave approach is almost the same as that for the direct P phase;</a:t>
            </a:r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(3) The apparent velocity of the sP phase is slower than that of the direct P phase and faster than that of the direct S phase;</a:t>
            </a:r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(4) The predominant period of the sP phase is slightly longer than that of the direct P phase and is nearly the same as that of the direct S phase;</a:t>
            </a:r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(5) The amplitude of sP phase varies from event to event, ranging from about 50 to 200 per cent of that of the direct P</a:t>
            </a:r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phase;</a:t>
            </a:r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algn="just" defTabSz="457200">
              <a:defRPr sz="3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(6) The sP phase is clearly observed not only at some particular stations but at many stations widely distributed in space.</a:t>
            </a:r>
          </a:p>
        </p:txBody>
      </p:sp>
      <p:sp>
        <p:nvSpPr>
          <p:cNvPr id="211" name="Umino et al., 1995"/>
          <p:cNvSpPr txBox="1"/>
          <p:nvPr/>
        </p:nvSpPr>
        <p:spPr>
          <a:xfrm>
            <a:off x="18585952" y="505275"/>
            <a:ext cx="4573855" cy="762044"/>
          </a:xfrm>
          <a:prstGeom prst="rect">
            <a:avLst/>
          </a:prstGeom>
          <a:solidFill>
            <a:srgbClr val="D5D5D5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just">
              <a:defRPr sz="4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Umino et al., 1995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D98791-B4B6-5043-B407-C98990708B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900" y="3899724"/>
            <a:ext cx="16768234" cy="591655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0B6C60-7AFA-5641-B442-02511DD9CE57}"/>
              </a:ext>
            </a:extLst>
          </p:cNvPr>
          <p:cNvSpPr txBox="1"/>
          <p:nvPr/>
        </p:nvSpPr>
        <p:spPr>
          <a:xfrm>
            <a:off x="629008" y="676652"/>
            <a:ext cx="8922315" cy="84125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spc="0" normalizeH="0" baseline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Traveltime</a:t>
            </a:r>
            <a:r>
              <a:rPr kumimoji="0" lang="en-US" sz="4800" b="1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 Curve of </a:t>
            </a:r>
            <a:r>
              <a:rPr lang="en-US" sz="4800" b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kumimoji="0" lang="en-US" sz="4800" b="1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epth Phase</a:t>
            </a:r>
          </a:p>
        </p:txBody>
      </p:sp>
    </p:spTree>
    <p:extLst>
      <p:ext uri="{BB962C8B-B14F-4D97-AF65-F5344CB8AC3E}">
        <p14:creationId xmlns:p14="http://schemas.microsoft.com/office/powerpoint/2010/main" val="134903938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9E66F33-A3E5-0A48-998B-AA4F74842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599" y="1896166"/>
            <a:ext cx="16128985" cy="52594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C97C14-B11E-1A4A-BC88-04464A363D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599" y="7533876"/>
            <a:ext cx="16089558" cy="56865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ECD4E4C-90EA-3846-B4E5-28A592628546}"/>
              </a:ext>
            </a:extLst>
          </p:cNvPr>
          <p:cNvSpPr txBox="1"/>
          <p:nvPr/>
        </p:nvSpPr>
        <p:spPr>
          <a:xfrm>
            <a:off x="629008" y="676652"/>
            <a:ext cx="8922315" cy="84125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spc="0" normalizeH="0" baseline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Traveltime</a:t>
            </a:r>
            <a:r>
              <a:rPr kumimoji="0" lang="en-US" sz="4800" b="1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 Curve of </a:t>
            </a:r>
            <a:r>
              <a:rPr lang="en-US" sz="4800" b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kumimoji="0" lang="en-US" sz="4800" b="1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epth Phase</a:t>
            </a:r>
          </a:p>
        </p:txBody>
      </p:sp>
    </p:spTree>
    <p:extLst>
      <p:ext uri="{BB962C8B-B14F-4D97-AF65-F5344CB8AC3E}">
        <p14:creationId xmlns:p14="http://schemas.microsoft.com/office/powerpoint/2010/main" val="1489718447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FA181C-5048-B64D-B40C-F0B724B9DF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17" y="675216"/>
            <a:ext cx="14762548" cy="521758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C9C0219-4E57-034E-8128-15B921BBA2C8}"/>
              </a:ext>
            </a:extLst>
          </p:cNvPr>
          <p:cNvCxnSpPr/>
          <p:nvPr/>
        </p:nvCxnSpPr>
        <p:spPr>
          <a:xfrm flipV="1">
            <a:off x="9821333" y="675216"/>
            <a:ext cx="0" cy="4777317"/>
          </a:xfrm>
          <a:prstGeom prst="line">
            <a:avLst/>
          </a:prstGeom>
          <a:noFill/>
          <a:ln w="114300" cap="flat">
            <a:solidFill>
              <a:srgbClr val="000000">
                <a:alpha val="40000"/>
              </a:srgb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3A7E2B0F-6706-E645-8BA0-7246DDE760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17" y="6404882"/>
            <a:ext cx="9039233" cy="70761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E44A04-9F1D-B84D-8794-FF81983AE6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5652" y="6443201"/>
            <a:ext cx="13950950" cy="294936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78F5E7F-3348-8B41-B0FF-06E60E250E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5652" y="9942964"/>
            <a:ext cx="13950945" cy="294936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E18B88F-B1F6-C04E-BF13-1C454823ED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294860" y="733213"/>
            <a:ext cx="5156200" cy="4902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4398EB-A1BA-AF46-897A-B1CA1CF6DC68}"/>
              </a:ext>
            </a:extLst>
          </p:cNvPr>
          <p:cNvSpPr txBox="1"/>
          <p:nvPr/>
        </p:nvSpPr>
        <p:spPr>
          <a:xfrm>
            <a:off x="15591623" y="254588"/>
            <a:ext cx="8651407" cy="84125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Particle Motion of </a:t>
            </a:r>
            <a:r>
              <a:rPr lang="en-US" sz="4800" b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kumimoji="0" lang="en-US" sz="4800" b="1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epth Phase</a:t>
            </a:r>
          </a:p>
        </p:txBody>
      </p:sp>
    </p:spTree>
    <p:extLst>
      <p:ext uri="{BB962C8B-B14F-4D97-AF65-F5344CB8AC3E}">
        <p14:creationId xmlns:p14="http://schemas.microsoft.com/office/powerpoint/2010/main" val="336820760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B0DB249-48B7-DE4D-8B6F-30CE85AFC184}"/>
              </a:ext>
            </a:extLst>
          </p:cNvPr>
          <p:cNvSpPr txBox="1"/>
          <p:nvPr/>
        </p:nvSpPr>
        <p:spPr>
          <a:xfrm>
            <a:off x="482675" y="446310"/>
            <a:ext cx="15765534" cy="84125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Download Waveform and Mark the P- and S-wave Arrivals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05C01F-CE26-B94B-91EC-3376764CF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9381" y="2743200"/>
            <a:ext cx="12349259" cy="105264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DEA65-BD67-1F4C-9F0A-933A77303425}"/>
              </a:ext>
            </a:extLst>
          </p:cNvPr>
          <p:cNvSpPr/>
          <p:nvPr/>
        </p:nvSpPr>
        <p:spPr>
          <a:xfrm>
            <a:off x="482675" y="4266960"/>
            <a:ext cx="9971964" cy="68634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SG" sz="4000" dirty="0">
                <a:solidFill>
                  <a:srgbClr val="008000"/>
                </a:solidFill>
                <a:latin typeface="Menlo" panose="020B0609030804020204" pitchFamily="49" charset="0"/>
              </a:rPr>
              <a:t>### station info: CI.MTG, 33.19915,-116.64727,1092m https://</a:t>
            </a:r>
            <a:r>
              <a:rPr lang="en-SG" sz="4000" dirty="0" err="1">
                <a:solidFill>
                  <a:srgbClr val="008000"/>
                </a:solidFill>
                <a:latin typeface="Menlo" panose="020B0609030804020204" pitchFamily="49" charset="0"/>
              </a:rPr>
              <a:t>service.scedc.caltech.edu</a:t>
            </a:r>
            <a:r>
              <a:rPr lang="en-SG" sz="4000" dirty="0">
                <a:solidFill>
                  <a:srgbClr val="008000"/>
                </a:solidFill>
                <a:latin typeface="Menlo" panose="020B0609030804020204" pitchFamily="49" charset="0"/>
              </a:rPr>
              <a:t>/</a:t>
            </a:r>
            <a:r>
              <a:rPr lang="en-SG" sz="4000" dirty="0" err="1">
                <a:solidFill>
                  <a:srgbClr val="008000"/>
                </a:solidFill>
                <a:latin typeface="Menlo" panose="020B0609030804020204" pitchFamily="49" charset="0"/>
              </a:rPr>
              <a:t>SCSNStationMap</a:t>
            </a:r>
            <a:r>
              <a:rPr lang="en-SG" sz="4000" dirty="0">
                <a:solidFill>
                  <a:srgbClr val="008000"/>
                </a:solidFill>
                <a:latin typeface="Menlo" panose="020B0609030804020204" pitchFamily="49" charset="0"/>
              </a:rPr>
              <a:t>/</a:t>
            </a:r>
            <a:r>
              <a:rPr lang="en-SG" sz="4000" dirty="0" err="1">
                <a:solidFill>
                  <a:srgbClr val="008000"/>
                </a:solidFill>
                <a:latin typeface="Menlo" panose="020B0609030804020204" pitchFamily="49" charset="0"/>
              </a:rPr>
              <a:t>station.html</a:t>
            </a:r>
            <a:endParaRPr lang="en-SG" sz="40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algn="just"/>
            <a:endParaRPr lang="en-SG" sz="4000" dirty="0">
              <a:solidFill>
                <a:srgbClr val="008000"/>
              </a:solidFill>
              <a:latin typeface="Menlo" panose="020B0609030804020204" pitchFamily="49" charset="0"/>
            </a:endParaRPr>
          </a:p>
          <a:p>
            <a:pPr algn="just"/>
            <a:r>
              <a:rPr lang="en-SG" sz="4000" dirty="0">
                <a:solidFill>
                  <a:srgbClr val="008000"/>
                </a:solidFill>
                <a:latin typeface="Menlo" panose="020B0609030804020204" pitchFamily="49" charset="0"/>
              </a:rPr>
              <a:t>### event info: M 3.5 - 23km NW of Ludlow, CA 2020-11-17</a:t>
            </a:r>
            <a:r>
              <a:rPr lang="zh-CN" altLang="en-US" sz="4000" dirty="0">
                <a:solidFill>
                  <a:srgbClr val="008000"/>
                </a:solidFill>
                <a:latin typeface="Menlo" panose="020B0609030804020204" pitchFamily="49" charset="0"/>
              </a:rPr>
              <a:t> </a:t>
            </a:r>
            <a:r>
              <a:rPr lang="en-SG" sz="4000" dirty="0">
                <a:solidFill>
                  <a:srgbClr val="008000"/>
                </a:solidFill>
                <a:latin typeface="Menlo" panose="020B0609030804020204" pitchFamily="49" charset="0"/>
              </a:rPr>
              <a:t>17:32:</a:t>
            </a:r>
            <a:r>
              <a:rPr lang="zh-CN" altLang="en-US" sz="4000" dirty="0">
                <a:solidFill>
                  <a:srgbClr val="008000"/>
                </a:solidFill>
                <a:latin typeface="Menlo" panose="020B0609030804020204" pitchFamily="49" charset="0"/>
              </a:rPr>
              <a:t> </a:t>
            </a:r>
            <a:r>
              <a:rPr lang="en-SG" sz="4000" dirty="0">
                <a:solidFill>
                  <a:srgbClr val="008000"/>
                </a:solidFill>
                <a:latin typeface="Menlo" panose="020B0609030804020204" pitchFamily="49" charset="0"/>
              </a:rPr>
              <a:t>32(UTC)34.862°N</a:t>
            </a:r>
            <a:r>
              <a:rPr lang="zh-CN" altLang="en-US" sz="4000" dirty="0">
                <a:solidFill>
                  <a:srgbClr val="008000"/>
                </a:solidFill>
                <a:latin typeface="Menlo" panose="020B0609030804020204" pitchFamily="49" charset="0"/>
              </a:rPr>
              <a:t> </a:t>
            </a:r>
            <a:r>
              <a:rPr lang="en-SG" sz="4000" dirty="0">
                <a:solidFill>
                  <a:srgbClr val="008000"/>
                </a:solidFill>
                <a:latin typeface="Menlo" panose="020B0609030804020204" pitchFamily="49" charset="0"/>
              </a:rPr>
              <a:t>116.340°W</a:t>
            </a:r>
            <a:r>
              <a:rPr lang="zh-CN" altLang="en-US" sz="4000" dirty="0">
                <a:solidFill>
                  <a:srgbClr val="008000"/>
                </a:solidFill>
                <a:latin typeface="Menlo" panose="020B0609030804020204" pitchFamily="49" charset="0"/>
              </a:rPr>
              <a:t> </a:t>
            </a:r>
            <a:r>
              <a:rPr lang="en-SG" sz="4000" dirty="0">
                <a:solidFill>
                  <a:srgbClr val="008000"/>
                </a:solidFill>
                <a:latin typeface="Menlo" panose="020B0609030804020204" pitchFamily="49" charset="0"/>
              </a:rPr>
              <a:t>5.3 km depth https://earthquake.usgs.</a:t>
            </a:r>
            <a:r>
              <a:rPr lang="zh-CN" altLang="en-US" sz="4000" dirty="0">
                <a:solidFill>
                  <a:srgbClr val="008000"/>
                </a:solidFill>
                <a:latin typeface="Menlo" panose="020B0609030804020204" pitchFamily="49" charset="0"/>
              </a:rPr>
              <a:t> </a:t>
            </a:r>
            <a:r>
              <a:rPr lang="en-SG" sz="4000" dirty="0">
                <a:solidFill>
                  <a:srgbClr val="008000"/>
                </a:solidFill>
                <a:latin typeface="Menlo" panose="020B0609030804020204" pitchFamily="49" charset="0"/>
              </a:rPr>
              <a:t>gov/earthquakes/</a:t>
            </a:r>
            <a:r>
              <a:rPr lang="en-SG" sz="4000" dirty="0" err="1">
                <a:solidFill>
                  <a:srgbClr val="008000"/>
                </a:solidFill>
                <a:latin typeface="Menlo" panose="020B0609030804020204" pitchFamily="49" charset="0"/>
              </a:rPr>
              <a:t>eventpage</a:t>
            </a:r>
            <a:r>
              <a:rPr lang="en-SG" sz="4000" dirty="0">
                <a:solidFill>
                  <a:srgbClr val="008000"/>
                </a:solidFill>
                <a:latin typeface="Menlo" panose="020B0609030804020204" pitchFamily="49" charset="0"/>
              </a:rPr>
              <a:t>/ci39468407/executive</a:t>
            </a:r>
            <a:endParaRPr lang="en-SG" sz="4000" dirty="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6361488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42C4A3D-7587-7049-92B0-83B9379EB4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0775" y="6541808"/>
            <a:ext cx="9484308" cy="7113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3D5705B-A0DE-AF4A-A505-6BA6E062A6F5}"/>
              </a:ext>
            </a:extLst>
          </p:cNvPr>
          <p:cNvSpPr txBox="1"/>
          <p:nvPr/>
        </p:nvSpPr>
        <p:spPr>
          <a:xfrm>
            <a:off x="622257" y="537750"/>
            <a:ext cx="13657586" cy="84125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Mass Download Waveform and </a:t>
            </a:r>
            <a:r>
              <a:rPr kumimoji="0" lang="en-US" sz="4800" b="1" i="1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Data Preprocessing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DEB923-E712-EF4F-9B7B-2BFDA77D8598}"/>
              </a:ext>
            </a:extLst>
          </p:cNvPr>
          <p:cNvSpPr txBox="1"/>
          <p:nvPr/>
        </p:nvSpPr>
        <p:spPr>
          <a:xfrm>
            <a:off x="3175721" y="3595494"/>
            <a:ext cx="6815968" cy="71814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Remove the instrument response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3F8993-918A-D447-9D31-A40BB8D33DF2}"/>
              </a:ext>
            </a:extLst>
          </p:cNvPr>
          <p:cNvSpPr txBox="1"/>
          <p:nvPr/>
        </p:nvSpPr>
        <p:spPr>
          <a:xfrm>
            <a:off x="3318388" y="5884623"/>
            <a:ext cx="6530634" cy="71814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Resample and filter waveforms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DFB1261-FD5D-BB40-9BC0-8434EBEC7D8C}"/>
              </a:ext>
            </a:extLst>
          </p:cNvPr>
          <p:cNvSpPr txBox="1"/>
          <p:nvPr/>
        </p:nvSpPr>
        <p:spPr>
          <a:xfrm>
            <a:off x="2135372" y="8329765"/>
            <a:ext cx="8896666" cy="71814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Mark the P-wave </a:t>
            </a:r>
            <a:r>
              <a:rPr kumimoji="0" lang="en-US" sz="4000" b="0" i="0" u="none" strike="noStrike" cap="none" spc="0" normalizeH="0" baseline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traveltime</a:t>
            </a: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 on waveforms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738674F-7FE1-2B4A-88A8-95BB87283C08}"/>
              </a:ext>
            </a:extLst>
          </p:cNvPr>
          <p:cNvSpPr txBox="1"/>
          <p:nvPr/>
        </p:nvSpPr>
        <p:spPr>
          <a:xfrm>
            <a:off x="1525772" y="10577278"/>
            <a:ext cx="10693633" cy="71814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Helvetica Neue"/>
              </a:rPr>
              <a:t>Select waveforms according to signal-to-noise ratio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DA499E12-98AF-114F-A150-81DC47682FCB}"/>
              </a:ext>
            </a:extLst>
          </p:cNvPr>
          <p:cNvSpPr/>
          <p:nvPr/>
        </p:nvSpPr>
        <p:spPr>
          <a:xfrm>
            <a:off x="6156960" y="4754880"/>
            <a:ext cx="1294090" cy="609600"/>
          </a:xfrm>
          <a:prstGeom prst="downArrow">
            <a:avLst/>
          </a:prstGeom>
          <a:solidFill>
            <a:srgbClr val="FF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2" name="Down Arrow 21">
            <a:extLst>
              <a:ext uri="{FF2B5EF4-FFF2-40B4-BE49-F238E27FC236}">
                <a16:creationId xmlns:a16="http://schemas.microsoft.com/office/drawing/2014/main" id="{0185B9A3-41A4-0340-B18C-CCE811237FEE}"/>
              </a:ext>
            </a:extLst>
          </p:cNvPr>
          <p:cNvSpPr/>
          <p:nvPr/>
        </p:nvSpPr>
        <p:spPr>
          <a:xfrm>
            <a:off x="6156960" y="7307694"/>
            <a:ext cx="1294090" cy="609600"/>
          </a:xfrm>
          <a:prstGeom prst="downArrow">
            <a:avLst/>
          </a:prstGeom>
          <a:solidFill>
            <a:srgbClr val="FF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3" name="Down Arrow 22">
            <a:extLst>
              <a:ext uri="{FF2B5EF4-FFF2-40B4-BE49-F238E27FC236}">
                <a16:creationId xmlns:a16="http://schemas.microsoft.com/office/drawing/2014/main" id="{0ADB8489-51D7-994E-8835-3EA5157E8A28}"/>
              </a:ext>
            </a:extLst>
          </p:cNvPr>
          <p:cNvSpPr/>
          <p:nvPr/>
        </p:nvSpPr>
        <p:spPr>
          <a:xfrm>
            <a:off x="6156960" y="9644291"/>
            <a:ext cx="1294090" cy="609600"/>
          </a:xfrm>
          <a:prstGeom prst="downArrow">
            <a:avLst/>
          </a:prstGeom>
          <a:solidFill>
            <a:srgbClr val="FF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E02DDAF-D6C6-8548-8351-10887B810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19405" y="3252953"/>
            <a:ext cx="8740093" cy="14032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A36AFA7-CB31-8C42-819F-38D05FDE4BAD}"/>
              </a:ext>
            </a:extLst>
          </p:cNvPr>
          <p:cNvSpPr/>
          <p:nvPr/>
        </p:nvSpPr>
        <p:spPr>
          <a:xfrm>
            <a:off x="12557759" y="4999370"/>
            <a:ext cx="11125201" cy="23083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n-SG" sz="3600" i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where x(t) is the source time function, the “signal” the earthquake</a:t>
            </a:r>
            <a:r>
              <a:rPr lang="zh-CN" altLang="en-US" sz="3600" i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SG" sz="3600" i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puts into the ground, e(t) and q(t) represent the effects</a:t>
            </a:r>
            <a:r>
              <a:rPr lang="zh-CN" altLang="en-US" sz="3600" i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SG" sz="3600" i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earth structure, and </a:t>
            </a:r>
            <a:r>
              <a:rPr lang="en-SG" sz="3600" i="1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SG" sz="3600" i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(t) describes the instrument response</a:t>
            </a:r>
            <a:r>
              <a:rPr lang="zh-CN" altLang="en-US" sz="3600" i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SG" sz="3600" i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the seismometer.</a:t>
            </a:r>
          </a:p>
        </p:txBody>
      </p:sp>
      <p:pic>
        <p:nvPicPr>
          <p:cNvPr id="24" name="Graphic 23" descr="Right pointing backhand index with solid fill">
            <a:extLst>
              <a:ext uri="{FF2B5EF4-FFF2-40B4-BE49-F238E27FC236}">
                <a16:creationId xmlns:a16="http://schemas.microsoft.com/office/drawing/2014/main" id="{3D4765AC-861C-6D45-A089-58253B28D9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82214" y="3482785"/>
            <a:ext cx="1482382" cy="1482382"/>
          </a:xfrm>
          <a:prstGeom prst="rect">
            <a:avLst/>
          </a:prstGeom>
        </p:spPr>
      </p:pic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C6888D73-4806-DE41-96DB-98B4C6C60A69}"/>
              </a:ext>
            </a:extLst>
          </p:cNvPr>
          <p:cNvSpPr/>
          <p:nvPr/>
        </p:nvSpPr>
        <p:spPr>
          <a:xfrm>
            <a:off x="19473333" y="3482785"/>
            <a:ext cx="1486165" cy="830854"/>
          </a:xfrm>
          <a:prstGeom prst="roundRect">
            <a:avLst/>
          </a:prstGeom>
          <a:noFill/>
          <a:ln w="101600" cap="flat">
            <a:solidFill>
              <a:schemeClr val="accent6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7" name="Curved Right Arrow 26">
            <a:extLst>
              <a:ext uri="{FF2B5EF4-FFF2-40B4-BE49-F238E27FC236}">
                <a16:creationId xmlns:a16="http://schemas.microsoft.com/office/drawing/2014/main" id="{D223A590-BD77-BE4F-B5A6-C02202E18DDF}"/>
              </a:ext>
            </a:extLst>
          </p:cNvPr>
          <p:cNvSpPr/>
          <p:nvPr/>
        </p:nvSpPr>
        <p:spPr>
          <a:xfrm>
            <a:off x="13045440" y="9357610"/>
            <a:ext cx="634375" cy="2247513"/>
          </a:xfrm>
          <a:prstGeom prst="curvedRightArrow">
            <a:avLst/>
          </a:prstGeom>
          <a:solidFill>
            <a:srgbClr val="0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0980456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7" grpId="0" animBg="1"/>
    </p:bld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379296D3A3FC0498AEAA793F44B6C4F" ma:contentTypeVersion="2" ma:contentTypeDescription="Create a new document." ma:contentTypeScope="" ma:versionID="e9f05b9e65dd4cdbd71350b49e9f16bc">
  <xsd:schema xmlns:xsd="http://www.w3.org/2001/XMLSchema" xmlns:xs="http://www.w3.org/2001/XMLSchema" xmlns:p="http://schemas.microsoft.com/office/2006/metadata/properties" xmlns:ns2="cc21b308-d296-4583-b57c-e3c72c118c46" targetNamespace="http://schemas.microsoft.com/office/2006/metadata/properties" ma:root="true" ma:fieldsID="b1125307602de38f8fa316052d1b7092" ns2:_="">
    <xsd:import namespace="cc21b308-d296-4583-b57c-e3c72c118c4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21b308-d296-4583-b57c-e3c72c118c4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F7A1105-13B5-47DB-9FD8-652361E4610C}"/>
</file>

<file path=customXml/itemProps2.xml><?xml version="1.0" encoding="utf-8"?>
<ds:datastoreItem xmlns:ds="http://schemas.openxmlformats.org/officeDocument/2006/customXml" ds:itemID="{C78CF438-4AE2-499F-825B-28433DFE0702}"/>
</file>

<file path=customXml/itemProps3.xml><?xml version="1.0" encoding="utf-8"?>
<ds:datastoreItem xmlns:ds="http://schemas.openxmlformats.org/officeDocument/2006/customXml" ds:itemID="{6096B509-D9A8-42F8-9110-A1D6AAD6280F}"/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738</Words>
  <Application>Microsoft Macintosh PowerPoint</Application>
  <PresentationFormat>Custom</PresentationFormat>
  <Paragraphs>74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Helvetica Neue</vt:lpstr>
      <vt:lpstr>Helvetica Neue Medium</vt:lpstr>
      <vt:lpstr>Menlo</vt:lpstr>
      <vt:lpstr>Times New Roman</vt:lpstr>
      <vt:lpstr>21_BasicWhite</vt:lpstr>
      <vt:lpstr>Depth phase at regional distance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Depth phase at regional distance</dc:title>
  <cp:lastModifiedBy>#LI TIANJUE#</cp:lastModifiedBy>
  <cp:revision>24</cp:revision>
  <dcterms:modified xsi:type="dcterms:W3CDTF">2022-02-18T01:34:51Z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0x010100A379296D3A3FC0498AEAA793F44B6C4F</vt:lpwstr>
  </property>
</Properties>
</file>